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Lst>
  <p:notesMasterIdLst>
    <p:notesMasterId r:id="rId28"/>
  </p:notesMasterIdLst>
  <p:handoutMasterIdLst>
    <p:handoutMasterId r:id="rId29"/>
  </p:handoutMasterIdLst>
  <p:sldIdLst>
    <p:sldId id="1364" r:id="rId8"/>
    <p:sldId id="1365" r:id="rId9"/>
    <p:sldId id="1341" r:id="rId10"/>
    <p:sldId id="1343" r:id="rId11"/>
    <p:sldId id="1373" r:id="rId12"/>
    <p:sldId id="1344" r:id="rId13"/>
    <p:sldId id="1372" r:id="rId14"/>
    <p:sldId id="1345" r:id="rId15"/>
    <p:sldId id="1347" r:id="rId16"/>
    <p:sldId id="1366" r:id="rId17"/>
    <p:sldId id="1350" r:id="rId18"/>
    <p:sldId id="1367" r:id="rId19"/>
    <p:sldId id="1368" r:id="rId20"/>
    <p:sldId id="1353" r:id="rId21"/>
    <p:sldId id="1354" r:id="rId22"/>
    <p:sldId id="1355" r:id="rId23"/>
    <p:sldId id="1356" r:id="rId24"/>
    <p:sldId id="1369" r:id="rId25"/>
    <p:sldId id="1370" r:id="rId26"/>
    <p:sldId id="1371" r:id="rId2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8" autoAdjust="0"/>
    <p:restoredTop sz="67206" autoAdjust="0"/>
  </p:normalViewPr>
  <p:slideViewPr>
    <p:cSldViewPr>
      <p:cViewPr varScale="1">
        <p:scale>
          <a:sx n="60" d="100"/>
          <a:sy n="60" d="100"/>
        </p:scale>
        <p:origin x="942" y="66"/>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smtClean="0"/>
            <a:t>Monetize data or services</a:t>
          </a:r>
          <a:endParaRPr lang="en-US" sz="1800" dirty="0"/>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smtClean="0"/>
            <a:t>Make product into</a:t>
          </a:r>
          <a:r>
            <a:rPr lang="en-US" sz="1800" baseline="0" dirty="0" smtClean="0"/>
            <a:t> a </a:t>
          </a:r>
          <a:r>
            <a:rPr lang="en-US" sz="1800" dirty="0" smtClean="0"/>
            <a:t>platform</a:t>
          </a:r>
          <a:endParaRPr lang="en-US" sz="1800" dirty="0"/>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smtClean="0"/>
            <a:t>Innovate faster</a:t>
          </a:r>
          <a:endParaRPr lang="en-US" sz="1800" dirty="0"/>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smtClean="0"/>
            <a:t>Open new channels</a:t>
          </a:r>
          <a:endParaRPr lang="en-US" dirty="0"/>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t>
        <a:bodyPr/>
        <a:lstStyle/>
        <a:p>
          <a:endParaRPr lang="en-US"/>
        </a:p>
      </dgm:t>
    </dgm:pt>
    <dgm:pt modelId="{6E07C9A9-E27E-44DF-8ED3-D33B26511591}" type="pres">
      <dgm:prSet presAssocID="{8A290A75-640B-474C-A17C-450222DBBDD3}" presName="radial" presStyleCnt="0">
        <dgm:presLayoutVars>
          <dgm:animLvl val="ctr"/>
        </dgm:presLayoutVars>
      </dgm:prSet>
      <dgm:spPr/>
      <dgm:t>
        <a:bodyPr/>
        <a:lstStyle/>
        <a:p>
          <a:endParaRPr lang="en-US"/>
        </a:p>
      </dgm:t>
    </dgm:pt>
    <dgm:pt modelId="{1D4FDAD5-7770-431D-A28C-FDC285045CB4}" type="pres">
      <dgm:prSet presAssocID="{18F67DDF-019D-41A1-932B-E0B0D9F8F297}" presName="centerShape" presStyleLbl="vennNode1" presStyleIdx="0" presStyleCnt="5"/>
      <dgm:spPr/>
      <dgm:t>
        <a:bodyPr/>
        <a:lstStyle/>
        <a:p>
          <a:endParaRPr lang="en-US"/>
        </a:p>
      </dgm:t>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t>
        <a:bodyPr/>
        <a:lstStyle/>
        <a:p>
          <a:endParaRPr lang="en-US"/>
        </a:p>
      </dgm:t>
    </dgm:pt>
    <dgm:pt modelId="{39601EE5-3931-BA4C-8311-A6F1DBDD05B8}" type="pres">
      <dgm:prSet presAssocID="{323872D8-C01D-9A44-8BFA-09899138C938}" presName="node" presStyleLbl="vennNode1" presStyleIdx="2" presStyleCnt="5" custRadScaleRad="103328">
        <dgm:presLayoutVars>
          <dgm:bulletEnabled val="1"/>
        </dgm:presLayoutVars>
      </dgm:prSet>
      <dgm:spPr/>
      <dgm:t>
        <a:bodyPr/>
        <a:lstStyle/>
        <a:p>
          <a:endParaRPr lang="en-US"/>
        </a:p>
      </dgm:t>
    </dgm:pt>
    <dgm:pt modelId="{63E3DD47-3528-4869-8D8E-005C62E4B217}" type="pres">
      <dgm:prSet presAssocID="{21F2DF6D-6F51-40D7-B570-1DB40A0A7DF0}" presName="node" presStyleLbl="vennNode1" presStyleIdx="3" presStyleCnt="5" custRadScaleRad="103330">
        <dgm:presLayoutVars>
          <dgm:bulletEnabled val="1"/>
        </dgm:presLayoutVars>
      </dgm:prSet>
      <dgm:spPr/>
      <dgm:t>
        <a:bodyPr/>
        <a:lstStyle/>
        <a:p>
          <a:endParaRPr lang="en-US"/>
        </a:p>
      </dgm:t>
    </dgm:pt>
    <dgm:pt modelId="{22632344-1227-45AA-AF5B-7B11EB6ADED1}" type="pres">
      <dgm:prSet presAssocID="{97FF132C-CC24-457A-B2C7-12CE90155421}" presName="node" presStyleLbl="vennNode1" presStyleIdx="4" presStyleCnt="5">
        <dgm:presLayoutVars>
          <dgm:bulletEnabled val="1"/>
        </dgm:presLayoutVars>
      </dgm:prSet>
      <dgm:spPr/>
      <dgm:t>
        <a:bodyPr/>
        <a:lstStyle/>
        <a:p>
          <a:endParaRPr lang="en-US"/>
        </a:p>
      </dgm:t>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Monetize data or services</a:t>
          </a:r>
          <a:endParaRPr lang="en-US" sz="1800" kern="1200" dirty="0"/>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Open new channels</a:t>
          </a:r>
          <a:endParaRPr lang="en-US" sz="2000" kern="1200" dirty="0"/>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Innovate faster</a:t>
          </a:r>
          <a:endParaRPr lang="en-US" sz="1800" kern="1200" dirty="0"/>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Make product into</a:t>
          </a:r>
          <a:r>
            <a:rPr lang="en-US" sz="1800" kern="1200" baseline="0" dirty="0" smtClean="0"/>
            <a:t> a </a:t>
          </a:r>
          <a:r>
            <a:rPr lang="en-US" sz="1800" kern="1200" dirty="0" smtClean="0"/>
            <a:t>platform</a:t>
          </a:r>
          <a:endParaRPr lang="en-US" sz="1800" kern="1200" dirty="0"/>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11/2/2015 7:10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11/2/2015 7:10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11/2/2015 7:20 PM</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7:20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11/2/2015 7:20 PM</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20</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7:20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a:t>
            </a:r>
            <a:r>
              <a:rPr lang="en-US" baseline="0" dirty="0" smtClean="0"/>
              <a:t> Engagement:</a:t>
            </a:r>
          </a:p>
          <a:p>
            <a:r>
              <a:rPr lang="en-US" sz="900" dirty="0" smtClean="0">
                <a:solidFill>
                  <a:schemeClr val="tx1"/>
                </a:solidFill>
              </a:rPr>
              <a:t>Optimize and secure backend</a:t>
            </a:r>
          </a:p>
          <a:p>
            <a:r>
              <a:rPr lang="en-US" sz="900" dirty="0" smtClean="0">
                <a:solidFill>
                  <a:schemeClr val="tx1"/>
                </a:solidFill>
              </a:rPr>
              <a:t>Authorize and throttle requests</a:t>
            </a:r>
          </a:p>
          <a:p>
            <a:r>
              <a:rPr lang="en-US" sz="900" dirty="0" smtClean="0">
                <a:solidFill>
                  <a:schemeClr val="tx1"/>
                </a:solidFill>
              </a:rPr>
              <a:t>Get visibility into usage and health</a:t>
            </a:r>
          </a:p>
          <a:p>
            <a:r>
              <a:rPr lang="en-US" sz="900" dirty="0" smtClean="0">
                <a:solidFill>
                  <a:schemeClr val="tx1"/>
                </a:solidFill>
              </a:rPr>
              <a:t>Drive developer adoption</a:t>
            </a:r>
          </a:p>
          <a:p>
            <a:endParaRPr lang="en-US" dirty="0" smtClean="0"/>
          </a:p>
          <a:p>
            <a:r>
              <a:rPr lang="en-US" dirty="0" smtClean="0"/>
              <a:t>Partner Ecosystem:</a:t>
            </a:r>
          </a:p>
          <a:p>
            <a:r>
              <a:rPr lang="en-US" sz="900" dirty="0" smtClean="0">
                <a:solidFill>
                  <a:schemeClr val="tx1"/>
                </a:solidFill>
              </a:rPr>
              <a:t>Modernize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Package APIs into tiers</a:t>
            </a:r>
          </a:p>
          <a:p>
            <a:r>
              <a:rPr lang="en-US" sz="900" dirty="0" smtClean="0">
                <a:solidFill>
                  <a:schemeClr val="tx1"/>
                </a:solidFill>
              </a:rPr>
              <a:t>Enforce usage limits</a:t>
            </a:r>
          </a:p>
          <a:p>
            <a:r>
              <a:rPr lang="en-US" sz="900" dirty="0" smtClean="0">
                <a:solidFill>
                  <a:schemeClr val="tx1"/>
                </a:solidFill>
              </a:rPr>
              <a:t>Provide support and receive feedback</a:t>
            </a:r>
          </a:p>
          <a:p>
            <a:endParaRPr lang="en-US" dirty="0" smtClean="0"/>
          </a:p>
          <a:p>
            <a:r>
              <a:rPr lang="en-US" dirty="0" smtClean="0"/>
              <a:t>Business</a:t>
            </a:r>
            <a:r>
              <a:rPr lang="en-US" baseline="0" dirty="0" smtClean="0"/>
              <a:t> Agility:</a:t>
            </a:r>
          </a:p>
          <a:p>
            <a:r>
              <a:rPr lang="en-US" sz="900" dirty="0" smtClean="0">
                <a:solidFill>
                  <a:schemeClr val="tx1"/>
                </a:solidFill>
              </a:rPr>
              <a:t>Normalize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Build the catalog of APIs</a:t>
            </a:r>
          </a:p>
          <a:p>
            <a:r>
              <a:rPr lang="en-US" sz="900" dirty="0" smtClean="0">
                <a:solidFill>
                  <a:schemeClr val="tx1"/>
                </a:solidFill>
              </a:rPr>
              <a:t>Accept organizational ID</a:t>
            </a:r>
          </a:p>
          <a:p>
            <a:r>
              <a:rPr lang="en-US" sz="900" dirty="0" smtClean="0">
                <a:solidFill>
                  <a:schemeClr val="tx1"/>
                </a:solidFill>
              </a:rPr>
              <a:t>Respect org structure</a:t>
            </a:r>
          </a:p>
          <a:p>
            <a:endParaRPr lang="en-US" dirty="0" smtClean="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11/2/2015 9:27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45404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4642214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858765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070820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362747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818151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757644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124124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294597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6151777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11/2/2015</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11/2/2015</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06863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68195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92658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787062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756706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910132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034496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0073188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416957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image" Target="../media/image81.png"/><Relationship Id="rId4" Type="http://schemas.openxmlformats.org/officeDocument/2006/relationships/image" Target="../media/image8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emf"/><Relationship Id="rId7"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85.emf"/><Relationship Id="rId5" Type="http://schemas.openxmlformats.org/officeDocument/2006/relationships/image" Target="../media/image84.emf"/><Relationship Id="rId10" Type="http://schemas.openxmlformats.org/officeDocument/2006/relationships/image" Target="../media/image89.png"/><Relationship Id="rId4" Type="http://schemas.openxmlformats.org/officeDocument/2006/relationships/image" Target="../media/image83.emf"/><Relationship Id="rId9"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slideLayout" Target="../slideLayouts/slideLayout11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8.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Accelerate API Publishing with Azure </a:t>
            </a:r>
            <a:r>
              <a:rPr lang="en-US" dirty="0" smtClean="0"/>
              <a:t>API Management</a:t>
            </a:r>
            <a:endParaRPr lang="en-US" dirty="0"/>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smtClean="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a:t>
            </a:r>
            <a:endParaRPr lang="en-US" dirty="0"/>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8916532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smtClean="0"/>
              <a:t>Establish a single API “front door” </a:t>
            </a:r>
          </a:p>
          <a:p>
            <a:pPr>
              <a:spcBef>
                <a:spcPts val="1200"/>
              </a:spcBef>
            </a:pPr>
            <a:r>
              <a:rPr lang="en-US" sz="3200" dirty="0" smtClean="0"/>
              <a:t>Build an API façade for existing backend services</a:t>
            </a:r>
          </a:p>
          <a:p>
            <a:pPr>
              <a:spcBef>
                <a:spcPts val="1200"/>
              </a:spcBef>
            </a:pPr>
            <a:r>
              <a:rPr lang="en-US" sz="3200" dirty="0" smtClean="0"/>
              <a:t>Add new capabilities to the APIs, such as response caching </a:t>
            </a:r>
          </a:p>
          <a:p>
            <a:pPr>
              <a:spcBef>
                <a:spcPts val="1200"/>
              </a:spcBef>
            </a:pPr>
            <a:r>
              <a:rPr lang="en-US" sz="3200" dirty="0" smtClean="0"/>
              <a:t>Reliably protect published APIs from misuse and abuse</a:t>
            </a:r>
          </a:p>
          <a:p>
            <a:pPr>
              <a:spcBef>
                <a:spcPts val="1200"/>
              </a:spcBef>
            </a:pPr>
            <a:r>
              <a:rPr lang="en-US" sz="3200" dirty="0" smtClean="0"/>
              <a:t>Package and publish APIs to developers and partners</a:t>
            </a:r>
          </a:p>
          <a:p>
            <a:pPr>
              <a:spcBef>
                <a:spcPts val="1200"/>
              </a:spcBef>
            </a:pPr>
            <a:r>
              <a:rPr lang="en-US" sz="3200" dirty="0" smtClean="0"/>
              <a:t>On-board developers via a self-service portal</a:t>
            </a:r>
          </a:p>
          <a:p>
            <a:pPr>
              <a:spcBef>
                <a:spcPts val="1200"/>
              </a:spcBef>
            </a:pPr>
            <a:r>
              <a:rPr lang="en-US" sz="3200" dirty="0" smtClean="0"/>
              <a:t>Ramp-up developers with docs, samples, and API console</a:t>
            </a:r>
          </a:p>
          <a:p>
            <a:pPr>
              <a:spcBef>
                <a:spcPts val="1200"/>
              </a:spcBef>
            </a:pPr>
            <a:r>
              <a:rPr lang="en-US" sz="3200" dirty="0" smtClean="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a:t>
            </a:r>
            <a:r>
              <a:rPr kumimoji="0" lang="en-US" sz="1600" b="0" i="0" u="none" strike="noStrike" kern="0" cap="none" spc="0" normalizeH="0" baseline="0" noProof="0" dirty="0" smtClean="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portal</a:t>
            </a:r>
            <a:endPar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Developed </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using </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a:r>
            <a:b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technology</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a:t>
            </a:r>
            <a:r>
              <a:rPr lang="en-US" sz="2448" dirty="0" smtClean="0">
                <a:solidFill>
                  <a:srgbClr val="92D050"/>
                </a:solidFill>
                <a:latin typeface="Segoe UI Light"/>
              </a:rPr>
              <a:t>21</a:t>
            </a:r>
            <a:r>
              <a:rPr lang="en-US" sz="2448" dirty="0" smtClean="0">
                <a:solidFill>
                  <a:srgbClr val="92D050"/>
                </a:solidFill>
                <a:latin typeface="Segoe UI Light"/>
              </a:rPr>
              <a:t> </a:t>
            </a:r>
            <a:r>
              <a:rPr lang="en-US" sz="2448" dirty="0">
                <a:solidFill>
                  <a:srgbClr val="92D050"/>
                </a:solidFill>
                <a:latin typeface="Segoe UI Light"/>
              </a:rPr>
              <a:t>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a:t>
            </a:r>
            <a:r>
              <a:rPr lang="en-US" dirty="0" smtClean="0"/>
              <a:t>tour</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endPar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smtClean="0"/>
              <a:t>How to get started</a:t>
            </a:r>
            <a:endParaRPr lang="en-US" dirty="0"/>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smtClean="0"/>
              <a:t>Try API Management</a:t>
            </a:r>
          </a:p>
          <a:p>
            <a:pPr marL="241300" lvl="1" indent="0">
              <a:buNone/>
            </a:pPr>
            <a:r>
              <a:rPr lang="en-US" dirty="0" smtClean="0">
                <a:hlinkClick r:id="rId2"/>
              </a:rPr>
              <a:t>http://aka.ms/apimrocks</a:t>
            </a:r>
            <a:r>
              <a:rPr lang="en-US" dirty="0" smtClean="0"/>
              <a:t> </a:t>
            </a:r>
          </a:p>
          <a:p>
            <a:pPr marL="342900" lvl="1" indent="0">
              <a:buNone/>
            </a:pPr>
            <a:endParaRPr lang="en-US" dirty="0"/>
          </a:p>
          <a:p>
            <a:pPr marL="0" indent="0">
              <a:buNone/>
            </a:pPr>
            <a:r>
              <a:rPr lang="en-US" dirty="0" smtClean="0"/>
              <a:t>Ask a question or request support</a:t>
            </a:r>
          </a:p>
          <a:p>
            <a:pPr marL="241300" lvl="1" indent="0">
              <a:buNone/>
            </a:pPr>
            <a:r>
              <a:rPr lang="en-US" dirty="0" smtClean="0">
                <a:hlinkClick r:id="rId3"/>
              </a:rPr>
              <a:t>mailto:apimgmt@microsoft.com</a:t>
            </a:r>
            <a:r>
              <a:rPr lang="en-US" dirty="0" smtClean="0"/>
              <a:t> </a:t>
            </a:r>
            <a:endParaRPr lang="en-US" dirty="0"/>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smtClean="0"/>
              <a:t>Resources</a:t>
            </a:r>
          </a:p>
          <a:p>
            <a:pPr marL="342900" lvl="1" indent="0">
              <a:lnSpc>
                <a:spcPct val="150000"/>
              </a:lnSpc>
              <a:buNone/>
            </a:pPr>
            <a:r>
              <a:rPr lang="en-US" dirty="0" smtClean="0"/>
              <a:t>Product information</a:t>
            </a:r>
          </a:p>
          <a:p>
            <a:pPr marL="571500" lvl="2" indent="0">
              <a:buNone/>
            </a:pPr>
            <a:r>
              <a:rPr lang="en-US" dirty="0" smtClean="0">
                <a:hlinkClick r:id="rId2"/>
              </a:rPr>
              <a:t>http</a:t>
            </a:r>
            <a:r>
              <a:rPr lang="en-US" dirty="0">
                <a:hlinkClick r:id="rId2"/>
              </a:rPr>
              <a:t>://aka.ms/apimrocks</a:t>
            </a:r>
            <a:r>
              <a:rPr lang="en-US" dirty="0"/>
              <a:t> </a:t>
            </a:r>
          </a:p>
          <a:p>
            <a:pPr marL="342900" lvl="1" indent="0">
              <a:buNone/>
            </a:pPr>
            <a:r>
              <a:rPr lang="en-US" dirty="0" smtClean="0"/>
              <a:t>Documentation and updates</a:t>
            </a:r>
            <a:endParaRPr lang="en-US" dirty="0"/>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smtClean="0">
                <a:solidFill>
                  <a:srgbClr val="FFFF00"/>
                </a:solidFill>
              </a:rPr>
              <a:t>Work with or connect to APIs?</a:t>
            </a:r>
            <a:endParaRPr lang="en-US" sz="3199" dirty="0">
              <a:solidFill>
                <a:srgbClr val="FFFF00"/>
              </a:solidFill>
            </a:endParaRPr>
          </a:p>
        </p:txBody>
      </p:sp>
    </p:spTree>
    <p:extLst>
      <p:ext uri="{BB962C8B-B14F-4D97-AF65-F5344CB8AC3E}">
        <p14:creationId xmlns:p14="http://schemas.microsoft.com/office/powerpoint/2010/main" val="124529259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smtClean="0">
                <a:solidFill>
                  <a:srgbClr val="FFFF00"/>
                </a:solidFill>
              </a:rPr>
              <a:t>Actively </a:t>
            </a:r>
            <a:r>
              <a:rPr lang="en-US" sz="3199" dirty="0">
                <a:solidFill>
                  <a:srgbClr val="FFFF00"/>
                </a:solidFill>
              </a:rPr>
              <a:t>involved with </a:t>
            </a:r>
            <a:r>
              <a:rPr lang="en-US" sz="3199" dirty="0" smtClean="0">
                <a:solidFill>
                  <a:srgbClr val="FFFF00"/>
                </a:solidFill>
              </a:rPr>
              <a:t>APIs?</a:t>
            </a:r>
            <a:endParaRPr lang="en-US" sz="3199" dirty="0">
              <a:solidFill>
                <a:srgbClr val="FFFF00"/>
              </a:solidFill>
            </a:endParaRPr>
          </a:p>
        </p:txBody>
      </p:sp>
    </p:spTree>
    <p:extLst>
      <p:ext uri="{BB962C8B-B14F-4D97-AF65-F5344CB8AC3E}">
        <p14:creationId xmlns:p14="http://schemas.microsoft.com/office/powerpoint/2010/main" val="193386999"/>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smtClean="0">
                <a:solidFill>
                  <a:srgbClr val="FF8C00"/>
                </a:solidFill>
              </a:rPr>
              <a:t>H</a:t>
            </a:r>
            <a:r>
              <a:rPr lang="en-US" sz="3199" dirty="0" smtClean="0">
                <a:solidFill>
                  <a:srgbClr val="FF8C00"/>
                </a:solidFill>
              </a:rPr>
              <a:t>eard/used </a:t>
            </a:r>
            <a:r>
              <a:rPr lang="en-US" sz="3199" dirty="0">
                <a:solidFill>
                  <a:srgbClr val="FF8C00"/>
                </a:solidFill>
              </a:rPr>
              <a:t>API </a:t>
            </a:r>
            <a:r>
              <a:rPr lang="en-US" sz="3199" dirty="0" smtClean="0">
                <a:solidFill>
                  <a:srgbClr val="FF8C00"/>
                </a:solidFill>
              </a:rPr>
              <a:t>Management before?</a:t>
            </a:r>
            <a:endParaRPr lang="en-US" sz="3199" dirty="0">
              <a:solidFill>
                <a:srgbClr val="FF8C00"/>
              </a:solidFill>
            </a:endParaRPr>
          </a:p>
        </p:txBody>
      </p:sp>
    </p:spTree>
    <p:extLst>
      <p:ext uri="{BB962C8B-B14F-4D97-AF65-F5344CB8AC3E}">
        <p14:creationId xmlns:p14="http://schemas.microsoft.com/office/powerpoint/2010/main" val="2319156867"/>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smtClean="0"/>
              <a:t>The rise of APIs</a:t>
            </a:r>
            <a:endParaRPr lang="en-US" dirty="0"/>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smtClean="0"/>
              <a:t>Cloud platforms and apps</a:t>
            </a:r>
          </a:p>
          <a:p>
            <a:pPr>
              <a:lnSpc>
                <a:spcPct val="150000"/>
              </a:lnSpc>
            </a:pPr>
            <a:r>
              <a:rPr lang="en-US" dirty="0" smtClean="0"/>
              <a:t>“Untethered” life and work</a:t>
            </a:r>
          </a:p>
          <a:p>
            <a:pPr>
              <a:lnSpc>
                <a:spcPct val="150000"/>
              </a:lnSpc>
            </a:pPr>
            <a:r>
              <a:rPr lang="en-US" dirty="0" smtClean="0"/>
              <a:t>API-centric architectures</a:t>
            </a:r>
            <a:endParaRPr lang="en-US" dirty="0"/>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are the engines of growth</a:t>
            </a:r>
            <a:endParaRPr lang="en-US" dirty="0"/>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143</TotalTime>
  <Words>1398</Words>
  <Application>Microsoft Office PowerPoint</Application>
  <PresentationFormat>Custom</PresentationFormat>
  <Paragraphs>174</Paragraphs>
  <Slides>20</Slides>
  <Notes>11</Notes>
  <HiddenSlides>1</HiddenSlides>
  <MMClips>1</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20</vt:i4>
      </vt:variant>
    </vt:vector>
  </HeadingPairs>
  <TitlesOfParts>
    <vt:vector size="35" baseType="lpstr">
      <vt:lpstr>Arial Unicode MS</vt:lpstr>
      <vt:lpstr>Arial</vt:lpstr>
      <vt:lpstr>Calibri</vt:lpstr>
      <vt:lpstr>Consolas</vt:lpstr>
      <vt:lpstr>ＭＳ Ｐゴシック</vt:lpstr>
      <vt:lpstr>ＭＳ Ｐゴシック</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Accelerate API Publishing with Azure API Management</vt:lpstr>
      <vt:lpstr>PowerPoint Presentation</vt:lpstr>
      <vt:lpstr>quick audience poll</vt:lpstr>
      <vt:lpstr>PowerPoint Presentation</vt:lpstr>
      <vt:lpstr>PowerPoint Presentation</vt:lpstr>
      <vt:lpstr>PowerPoint Presentation</vt:lpstr>
      <vt:lpstr>PowerPoint Presentation</vt:lpstr>
      <vt:lpstr>The rise of APIs</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12</cp:revision>
  <dcterms:created xsi:type="dcterms:W3CDTF">2015-05-05T15:55:13Z</dcterms:created>
  <dcterms:modified xsi:type="dcterms:W3CDTF">2015-11-02T08:29:22Z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